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IBM Plex Sans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IBM Plex Sans SemiBold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GoogleSlidesCustomDataVersion2">
      <go:slidesCustomData xmlns:go="http://customooxmlschemas.google.com/" r:id="rId49" roundtripDataSignature="AMtx7mjPEz8Ttr+I/hCGTelJ5c15OI3M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IBMPlexSansSemiBold-bold.fntdata"/><Relationship Id="rId45" Type="http://schemas.openxmlformats.org/officeDocument/2006/relationships/font" Target="fonts/IBMPlexSans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BMPlexSansSemiBold-boldItalic.fntdata"/><Relationship Id="rId47" Type="http://schemas.openxmlformats.org/officeDocument/2006/relationships/font" Target="fonts/IBMPlexSansSemiBold-italic.fntdata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IBMPlexSans-regular.fntdata"/><Relationship Id="rId36" Type="http://schemas.openxmlformats.org/officeDocument/2006/relationships/slide" Target="slides/slide31.xml"/><Relationship Id="rId39" Type="http://schemas.openxmlformats.org/officeDocument/2006/relationships/font" Target="fonts/IBMPlexSans-italic.fntdata"/><Relationship Id="rId38" Type="http://schemas.openxmlformats.org/officeDocument/2006/relationships/font" Target="fonts/IBMPlexSans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Титульный слайд (фиолетовый фон)">
    <p:bg>
      <p:bgPr>
        <a:solidFill>
          <a:srgbClr val="25252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3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" name="Google Shape;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3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4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7" name="Google Shape;67;p44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4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9" name="Google Shape;6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4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5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4" name="Google Shape;7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4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4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8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9" name="Google Shape;89;p48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" name="Google Shape;93;p49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94" name="Google Shape;9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8" name="Google Shape;9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5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00" name="Google Shape;10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4" name="Google Shape;10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5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0" name="Google Shape;11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5" name="Google Shape;115;p53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53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7" name="Google Shape;11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3_План курса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" name="Google Shape;13;p36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" name="Google Shape;14;p36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" name="Google Shape;15;p36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" name="Google Shape;16;p36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" name="Google Shape;17;p36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" name="Google Shape;18;p36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" name="Google Shape;19;p36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" name="Google Shape;20;p36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" name="Google Shape;21;p36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" name="Google Shape;22;p36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" name="Google Shape;23;p36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" name="Google Shape;24;p36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" name="Google Shape;25;p36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" name="Google Shape;26;p36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" name="Google Shape;27;p36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" name="Google Shape;28;p36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" name="Google Shape;29;p36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" name="Google Shape;30;p36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" name="Google Shape;31;p36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" name="Google Shape;32;p36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" name="Google Shape;3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6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5_Пустой слайд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" name="Google Shape;3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2" name="Google Shape;42;p3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9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5" name="Google Shape;45;p39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3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7" name="Google Shape;4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5" name="Google Shape;55;p4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2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9" name="Google Shape;5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2" name="Google Shape;62;p4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3" name="Google Shape;6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gif"/><Relationship Id="rId4" Type="http://schemas.openxmlformats.org/officeDocument/2006/relationships/image" Target="../media/image19.gif"/><Relationship Id="rId5" Type="http://schemas.openxmlformats.org/officeDocument/2006/relationships/image" Target="../media/image15.gif"/><Relationship Id="rId6" Type="http://schemas.openxmlformats.org/officeDocument/2006/relationships/image" Target="../media/image1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pp.diagrams.net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pp.diagrams.net/" TargetMode="External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gif"/><Relationship Id="rId4" Type="http://schemas.openxmlformats.org/officeDocument/2006/relationships/image" Target="../media/image19.gif"/><Relationship Id="rId5" Type="http://schemas.openxmlformats.org/officeDocument/2006/relationships/image" Target="../media/image15.gif"/><Relationship Id="rId6" Type="http://schemas.openxmlformats.org/officeDocument/2006/relationships/image" Target="../media/image13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</a:pPr>
            <a:br>
              <a:rPr lang="ru"/>
            </a:br>
            <a:br>
              <a:rPr lang="ru"/>
            </a:br>
            <a:r>
              <a:rPr lang="ru" sz="2800"/>
              <a:t>Введение в подготовку данных для аналитиков. Таблицы фактов и таблицы измерений.</a:t>
            </a:r>
            <a:endParaRPr/>
          </a:p>
        </p:txBody>
      </p:sp>
      <p:sp>
        <p:nvSpPr>
          <p:cNvPr id="134" name="Google Shape;134;p1"/>
          <p:cNvSpPr txBox="1"/>
          <p:nvPr>
            <p:ph idx="1" type="subTitle"/>
          </p:nvPr>
        </p:nvSpPr>
        <p:spPr>
          <a:xfrm>
            <a:off x="540000" y="3272200"/>
            <a:ext cx="3852000" cy="49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accent2"/>
                </a:solidFill>
              </a:rPr>
              <a:t>Урок 2</a:t>
            </a:r>
            <a:br>
              <a:rPr lang="ru">
                <a:solidFill>
                  <a:schemeClr val="accent2"/>
                </a:solidFill>
              </a:rPr>
            </a:br>
            <a:endParaRPr sz="1000"/>
          </a:p>
        </p:txBody>
      </p:sp>
      <p:pic>
        <p:nvPicPr>
          <p:cNvPr id="135" name="Google Shape;13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Извлечение, трансформация, загрузка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rgbClr val="00FF00"/>
                </a:highlight>
              </a:rPr>
              <a:t>Извлечение, подготовка, моделирование</a:t>
            </a:r>
            <a:endParaRPr>
              <a:solidFill>
                <a:schemeClr val="dk1"/>
              </a:solidFill>
              <a:highlight>
                <a:srgbClr val="00FF00"/>
              </a:highlight>
            </a:endParaRPr>
          </a:p>
        </p:txBody>
      </p:sp>
      <p:sp>
        <p:nvSpPr>
          <p:cNvPr id="226" name="Google Shape;226;p10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Что входит в понятие анализ данных?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7" name="Google Shape;227;p1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Веб-технологии: вчера, сегодня, завтра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Процесс удаления избыточности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Процесс удаления шума из данных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Приведение данных к заданому диапазону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Все варианты верны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33" name="Google Shape;233;p11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Что такое сглаживание данных?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4" name="Google Shape;234;p1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Веб-технологии: вчера, сегодня, завтра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Процесс удаления избыточности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rgbClr val="00FF00"/>
                </a:highlight>
              </a:rPr>
              <a:t>Процесс удаления шума из данных</a:t>
            </a:r>
            <a:endParaRPr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Приведение данных к заданому диапазону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Все варианты верны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40" name="Google Shape;240;p12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Что такое сглаживание данных?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1" name="Google Shape;241;p1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Веб-технологии: вчера, сегодня, завтра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Процесс удаления избыточности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Процесс удаления шума из данных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Приведение данных к заданому диапазону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Все варианты верны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47" name="Google Shape;247;p13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Что такое нормализация данных?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8" name="Google Shape;248;p1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Веб-технологии: вчера, сегодня, завтра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Процесс удаления избыточности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Процесс удаления шума из данных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rgbClr val="00FF00"/>
                </a:highlight>
              </a:rPr>
              <a:t>Приведение данных к заданому диапазону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Все варианты верны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54" name="Google Shape;254;p14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Что такое сглаживание данных?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p1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Веб-технологии: вчера, сегодня, завтра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Таблица фактов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Таблица измерений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 обеих</a:t>
            </a:r>
            <a:endParaRPr/>
          </a:p>
        </p:txBody>
      </p:sp>
      <p:sp>
        <p:nvSpPr>
          <p:cNvPr id="261" name="Google Shape;261;p15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В какой таблице хранятся редко изменяеммые данные?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p1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Веб-технологии: вчера, сегодня, завтра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Таблица фактов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rgbClr val="00FF00"/>
                </a:highlight>
              </a:rPr>
              <a:t>Таблица измерений</a:t>
            </a:r>
            <a:endParaRPr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 обеих</a:t>
            </a:r>
            <a:endParaRPr/>
          </a:p>
        </p:txBody>
      </p:sp>
      <p:sp>
        <p:nvSpPr>
          <p:cNvPr id="268" name="Google Shape;268;p16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В какой таблице хранятся редко изменяеммые данные?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1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Веб-технологии: вчера, сегодня, завтра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275" name="Google Shape;27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7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36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9" name="Google Shape;279;p17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2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0" name="Google Shape;280;p17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286" name="Google Shape;286;p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1. Веб-технологии: вчера, сегодня, завтра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Анализ данных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2" name="Google Shape;292;p19"/>
          <p:cNvSpPr txBox="1"/>
          <p:nvPr/>
        </p:nvSpPr>
        <p:spPr>
          <a:xfrm>
            <a:off x="541775" y="1260000"/>
            <a:ext cx="3692804" cy="4051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4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222222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данных — это всего лишь последовательность шагов, каждый из которых играет ключевую роль для последующих. Этот процесс похож на цепь последовательных, связанных между собой этапов: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2900" marR="0" rtl="0" algn="just">
              <a:lnSpc>
                <a:spcPct val="115000"/>
              </a:lnSpc>
              <a:spcBef>
                <a:spcPts val="19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ru" sz="1200" u="none" cap="none" strike="noStrike">
                <a:solidFill>
                  <a:srgbClr val="22222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Определение проблемы;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ru" sz="1200" u="none" cap="none" strike="noStrike">
                <a:solidFill>
                  <a:srgbClr val="222222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Извлечение данных;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ru" sz="1200" u="none" cap="none" strike="noStrike">
                <a:solidFill>
                  <a:srgbClr val="22222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Подготовка данных — очистка данных;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ru" sz="1200" u="none" cap="none" strike="noStrike">
                <a:solidFill>
                  <a:srgbClr val="22222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Подготовка данных — преобразование данных;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ru" sz="1200" u="none" cap="none" strike="noStrike">
                <a:solidFill>
                  <a:srgbClr val="222222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Исследование и визуализация данных;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ru" sz="1200" u="none" cap="none" strike="noStrike">
                <a:solidFill>
                  <a:srgbClr val="222222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Моделирование;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ru" sz="1200" u="none" cap="none" strike="noStrike">
                <a:solidFill>
                  <a:srgbClr val="22222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Оценка (проверка) модели;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ru" sz="1200" u="none" cap="none" strike="noStrike">
                <a:solidFill>
                  <a:srgbClr val="222222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Развертывание — визуализация и интерпретация результатов;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ru" sz="1200" u="none" cap="none" strike="noStrike">
                <a:solidFill>
                  <a:srgbClr val="222222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Развертывание — развертывание решения.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3" name="Google Shape;293;p1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1. Веб-технологии: вчера, сегодня, завтра</a:t>
            </a:r>
            <a:endParaRPr/>
          </a:p>
        </p:txBody>
      </p:sp>
      <p:pic>
        <p:nvPicPr>
          <p:cNvPr id="294" name="Google Shape;29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017" y="1116189"/>
            <a:ext cx="36449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"/>
          <p:cNvCxnSpPr>
            <a:stCxn id="141" idx="4"/>
            <a:endCxn id="142" idx="0"/>
          </p:cNvCxnSpPr>
          <p:nvPr/>
        </p:nvCxnSpPr>
        <p:spPr>
          <a:xfrm>
            <a:off x="715791" y="347614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2"/>
          <p:cNvSpPr txBox="1"/>
          <p:nvPr>
            <p:ph idx="1" type="subTitle"/>
          </p:nvPr>
        </p:nvSpPr>
        <p:spPr>
          <a:xfrm>
            <a:off x="1007999" y="1440000"/>
            <a:ext cx="3730977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Модели данных и нормализация таблиц. Схема "звезда".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539991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0" i="0" sz="10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2" name="Google Shape;142;p2"/>
          <p:cNvSpPr/>
          <p:nvPr/>
        </p:nvSpPr>
        <p:spPr>
          <a:xfrm>
            <a:off x="539989" y="3966813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0" i="0" sz="10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4" name="Google Shape;144;p2"/>
          <p:cNvSpPr txBox="1"/>
          <p:nvPr>
            <p:ph idx="3" type="subTitle"/>
          </p:nvPr>
        </p:nvSpPr>
        <p:spPr>
          <a:xfrm>
            <a:off x="1008000" y="3275386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5" name="Google Shape;145;p2"/>
          <p:cNvSpPr txBox="1"/>
          <p:nvPr>
            <p:ph idx="4" type="subTitle"/>
          </p:nvPr>
        </p:nvSpPr>
        <p:spPr>
          <a:xfrm>
            <a:off x="1008000" y="415630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План курса (вертикальный)</a:t>
            </a:r>
            <a:endParaRPr/>
          </a:p>
        </p:txBody>
      </p:sp>
      <p:sp>
        <p:nvSpPr>
          <p:cNvPr id="147" name="Google Shape;147;p2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cxnSp>
        <p:nvCxnSpPr>
          <p:cNvPr id="148" name="Google Shape;148;p2"/>
          <p:cNvCxnSpPr>
            <a:stCxn id="149" idx="4"/>
            <a:endCxn id="150" idx="0"/>
          </p:cNvCxnSpPr>
          <p:nvPr/>
        </p:nvCxnSpPr>
        <p:spPr>
          <a:xfrm>
            <a:off x="5469540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" name="Google Shape;151;p2"/>
          <p:cNvCxnSpPr>
            <a:stCxn id="150" idx="4"/>
            <a:endCxn id="152" idx="0"/>
          </p:cNvCxnSpPr>
          <p:nvPr/>
        </p:nvCxnSpPr>
        <p:spPr>
          <a:xfrm>
            <a:off x="5469556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2"/>
          <p:cNvCxnSpPr>
            <a:stCxn id="152" idx="4"/>
            <a:endCxn id="154" idx="0"/>
          </p:cNvCxnSpPr>
          <p:nvPr/>
        </p:nvCxnSpPr>
        <p:spPr>
          <a:xfrm>
            <a:off x="5469556" y="347614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2"/>
          <p:cNvSpPr/>
          <p:nvPr/>
        </p:nvSpPr>
        <p:spPr>
          <a:xfrm>
            <a:off x="5293740" y="1440001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b="0" i="0" sz="10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5293756" y="2282272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b="0" i="0" sz="10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2" name="Google Shape;152;p2"/>
          <p:cNvSpPr/>
          <p:nvPr/>
        </p:nvSpPr>
        <p:spPr>
          <a:xfrm>
            <a:off x="5293756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b="0" i="0" sz="10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4" name="Google Shape;154;p2"/>
          <p:cNvSpPr/>
          <p:nvPr/>
        </p:nvSpPr>
        <p:spPr>
          <a:xfrm>
            <a:off x="5293753" y="3966813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b="0" i="0" sz="10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5" name="Google Shape;155;p2"/>
          <p:cNvSpPr txBox="1"/>
          <p:nvPr>
            <p:ph idx="3" type="subTitle"/>
          </p:nvPr>
        </p:nvSpPr>
        <p:spPr>
          <a:xfrm>
            <a:off x="5761765" y="3124438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6" name="Google Shape;156;p2"/>
          <p:cNvSpPr txBox="1"/>
          <p:nvPr>
            <p:ph idx="4" type="subTitle"/>
          </p:nvPr>
        </p:nvSpPr>
        <p:spPr>
          <a:xfrm>
            <a:off x="5761765" y="397342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7" name="Google Shape;157;p2"/>
          <p:cNvSpPr txBox="1"/>
          <p:nvPr>
            <p:ph idx="2" type="subTitle"/>
          </p:nvPr>
        </p:nvSpPr>
        <p:spPr>
          <a:xfrm>
            <a:off x="999873" y="2126442"/>
            <a:ext cx="4109939" cy="4882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</a:pPr>
            <a:r>
              <a:rPr b="0" i="0"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Введение в подготовку данных для аналитиков. Таблицы фактов и таблицы измерений.</a:t>
            </a:r>
            <a:endParaRPr/>
          </a:p>
        </p:txBody>
      </p:sp>
      <p:sp>
        <p:nvSpPr>
          <p:cNvPr id="158" name="Google Shape;158;p2"/>
          <p:cNvSpPr txBox="1"/>
          <p:nvPr>
            <p:ph idx="3" type="subTitle"/>
          </p:nvPr>
        </p:nvSpPr>
        <p:spPr>
          <a:xfrm>
            <a:off x="1008013" y="3064190"/>
            <a:ext cx="3993535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</a:pPr>
            <a:r>
              <a:rPr b="0" i="0"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Получение денормализованных таблиц из нормализованных.</a:t>
            </a:r>
            <a:endParaRPr/>
          </a:p>
        </p:txBody>
      </p:sp>
      <p:sp>
        <p:nvSpPr>
          <p:cNvPr id="159" name="Google Shape;159;p2"/>
          <p:cNvSpPr txBox="1"/>
          <p:nvPr>
            <p:ph idx="4" type="subTitle"/>
          </p:nvPr>
        </p:nvSpPr>
        <p:spPr>
          <a:xfrm>
            <a:off x="1007999" y="3853844"/>
            <a:ext cx="4101807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</a:pPr>
            <a:r>
              <a:rPr b="0" i="0"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Партицирование данных.</a:t>
            </a:r>
            <a:endParaRPr/>
          </a:p>
        </p:txBody>
      </p:sp>
      <p:cxnSp>
        <p:nvCxnSpPr>
          <p:cNvPr id="160" name="Google Shape;160;p2"/>
          <p:cNvCxnSpPr/>
          <p:nvPr/>
        </p:nvCxnSpPr>
        <p:spPr>
          <a:xfrm>
            <a:off x="715789" y="1778400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2"/>
          <p:cNvSpPr txBox="1"/>
          <p:nvPr/>
        </p:nvSpPr>
        <p:spPr>
          <a:xfrm>
            <a:off x="993002" y="2431034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</a:pPr>
            <a:r>
              <a:rPr b="0" i="0" lang="ru" sz="1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Сегодняшний урок</a:t>
            </a:r>
            <a:endParaRPr b="0" i="0" sz="1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5746768" y="2370578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</a:pPr>
            <a:r>
              <a:rPr b="0" i="0" lang="ru" sz="1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b="0" i="0" sz="1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3" name="Google Shape;163;p2"/>
          <p:cNvSpPr txBox="1"/>
          <p:nvPr/>
        </p:nvSpPr>
        <p:spPr>
          <a:xfrm>
            <a:off x="5761750" y="1604124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</a:pPr>
            <a:r>
              <a:rPr b="0" i="0" lang="ru" sz="1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b="0" i="0" sz="1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993001" y="1670458"/>
            <a:ext cx="1352621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</a:pPr>
            <a:r>
              <a:rPr b="0" i="0" lang="ru" sz="1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 b="0" i="0" sz="1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5761750" y="1270800"/>
            <a:ext cx="3231175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Обзор возможностей Airflow, установка и настройка.</a:t>
            </a:r>
            <a:endParaRPr b="0" i="0" sz="1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5746768" y="2092634"/>
            <a:ext cx="3231175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Операторы в Airflow и их применение для ETL.</a:t>
            </a:r>
            <a:endParaRPr b="0" i="0" sz="1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5761750" y="2817722"/>
            <a:ext cx="3231175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Построение пайплайнов и визуализация потоков данных в Airflow.</a:t>
            </a:r>
            <a:endParaRPr b="0" i="0" sz="1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5761750" y="3666709"/>
            <a:ext cx="3231175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Специфика применения ETL в различных предметных сферах</a:t>
            </a:r>
            <a:endParaRPr b="0" i="0" sz="1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539989" y="2273170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0" i="0" sz="10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70" name="Google Shape;170;p2"/>
          <p:cNvCxnSpPr/>
          <p:nvPr/>
        </p:nvCxnSpPr>
        <p:spPr>
          <a:xfrm>
            <a:off x="715789" y="2633474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2"/>
          <p:cNvCxnSpPr>
            <a:stCxn id="172" idx="4"/>
          </p:cNvCxnSpPr>
          <p:nvPr/>
        </p:nvCxnSpPr>
        <p:spPr>
          <a:xfrm>
            <a:off x="715775" y="1775699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2"/>
          <p:cNvSpPr/>
          <p:nvPr/>
        </p:nvSpPr>
        <p:spPr>
          <a:xfrm>
            <a:off x="539975" y="1424099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Задание 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0" name="Google Shape;300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Веб-технологии: вчера, сегодня, завтра</a:t>
            </a:r>
            <a:endParaRPr/>
          </a:p>
        </p:txBody>
      </p:sp>
      <p:sp>
        <p:nvSpPr>
          <p:cNvPr id="301" name="Google Shape;301;p20"/>
          <p:cNvSpPr txBox="1"/>
          <p:nvPr/>
        </p:nvSpPr>
        <p:spPr>
          <a:xfrm>
            <a:off x="536400" y="1260000"/>
            <a:ext cx="50373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Скачайте датасет. Проанализируйте его на наличие пропусков используя pandas.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Напишите в чат какие пропущенные значения вы обнаружили и причины их появления.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28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2" name="Google Shape;302;p20"/>
          <p:cNvSpPr/>
          <p:nvPr/>
        </p:nvSpPr>
        <p:spPr>
          <a:xfrm>
            <a:off x="55737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15 минут</a:t>
            </a:r>
            <a:endParaRPr b="0" i="0" sz="3800" u="none" cap="none" strike="noStrike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Задание 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8" name="Google Shape;308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Веб-технологии: вчера, сегодня, завтра</a:t>
            </a:r>
            <a:endParaRPr/>
          </a:p>
        </p:txBody>
      </p:sp>
      <p:sp>
        <p:nvSpPr>
          <p:cNvPr id="309" name="Google Shape;309;p21"/>
          <p:cNvSpPr txBox="1"/>
          <p:nvPr/>
        </p:nvSpPr>
        <p:spPr>
          <a:xfrm>
            <a:off x="536400" y="1260000"/>
            <a:ext cx="50373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Скачайте датасет. Проанализируйте его на наличие пропусков и аномальных значений используя pandas.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Напишите в чат какие пропущенные значения вы обнаружили и причины их появления.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0" name="Google Shape;310;p21"/>
          <p:cNvSpPr txBox="1"/>
          <p:nvPr/>
        </p:nvSpPr>
        <p:spPr>
          <a:xfrm>
            <a:off x="3055050" y="584814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ru" sz="6000" u="none" cap="none" strike="noStrike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&lt;&lt;15:00-&gt;&gt;</a:t>
            </a:r>
            <a:endParaRPr b="0" i="0" sz="6000" u="none" cap="none" strike="noStrike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11" name="Google Shape;31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Задание 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7" name="Google Shape;317;p2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Веб-технологии: вчера, сегодня, завтра</a:t>
            </a:r>
            <a:endParaRPr/>
          </a:p>
        </p:txBody>
      </p:sp>
      <p:sp>
        <p:nvSpPr>
          <p:cNvPr id="318" name="Google Shape;318;p22"/>
          <p:cNvSpPr txBox="1"/>
          <p:nvPr/>
        </p:nvSpPr>
        <p:spPr>
          <a:xfrm>
            <a:off x="536400" y="1260000"/>
            <a:ext cx="50373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Найдите в датафрейме дубликаты. И удалите их. Значения могут быть одинаковыми но написаны по разному. Например может отличаться размер регистра(заглавные и строчные буквы)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Напишите в чат возможные причины появления дубликатов.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9" name="Google Shape;319;p22"/>
          <p:cNvSpPr/>
          <p:nvPr/>
        </p:nvSpPr>
        <p:spPr>
          <a:xfrm>
            <a:off x="55737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15 минут</a:t>
            </a:r>
            <a:endParaRPr b="0" i="0" sz="3800" u="none" cap="none" strike="noStrike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Задание 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5" name="Google Shape;325;p2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Веб-технологии: вчера, сегодня, завтра</a:t>
            </a:r>
            <a:endParaRPr/>
          </a:p>
        </p:txBody>
      </p:sp>
      <p:sp>
        <p:nvSpPr>
          <p:cNvPr id="326" name="Google Shape;326;p23"/>
          <p:cNvSpPr txBox="1"/>
          <p:nvPr/>
        </p:nvSpPr>
        <p:spPr>
          <a:xfrm>
            <a:off x="536400" y="1260000"/>
            <a:ext cx="50373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Найдите в датафрейме дубликаты. И удалите их. Значения могут быть одинаковыми но написаны по разному. Например может отличаться размер регистра(заглавные и строчные буквы)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Напишите в чат возможные причины появления дубликатов.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7" name="Google Shape;327;p23"/>
          <p:cNvSpPr txBox="1"/>
          <p:nvPr/>
        </p:nvSpPr>
        <p:spPr>
          <a:xfrm>
            <a:off x="3055050" y="584814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ru" sz="6000" u="none" cap="none" strike="noStrike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&lt;&lt;15:00-&gt;&gt;</a:t>
            </a:r>
            <a:endParaRPr b="0" i="0" sz="6000" u="none" cap="none" strike="noStrike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8" name="Google Shape;32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Веб-технологии: вчера, сегодня, завтра</a:t>
            </a:r>
            <a:endParaRPr/>
          </a:p>
        </p:txBody>
      </p:sp>
      <p:sp>
        <p:nvSpPr>
          <p:cNvPr id="334" name="Google Shape;334;p24"/>
          <p:cNvSpPr txBox="1"/>
          <p:nvPr/>
        </p:nvSpPr>
        <p:spPr>
          <a:xfrm>
            <a:off x="1357600" y="3306075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ru" sz="6000" u="none" cap="none" strike="noStrike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&lt;&lt;5:00-&gt;&gt;</a:t>
            </a:r>
            <a:endParaRPr b="0" i="0" sz="6000" u="none" cap="none" strike="noStrike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35" name="Google Shape;33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270" y="1234500"/>
            <a:ext cx="1793454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4"/>
          <p:cNvSpPr txBox="1"/>
          <p:nvPr/>
        </p:nvSpPr>
        <p:spPr>
          <a:xfrm>
            <a:off x="2360250" y="758775"/>
            <a:ext cx="4063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Перерыв</a:t>
            </a:r>
            <a:endParaRPr b="0" i="0" sz="1800" u="none" cap="none" strike="noStrik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5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Задание 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2" name="Google Shape;342;p2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Веб-технологии: вчера, сегодня, завтра</a:t>
            </a:r>
            <a:endParaRPr/>
          </a:p>
        </p:txBody>
      </p:sp>
      <p:sp>
        <p:nvSpPr>
          <p:cNvPr id="343" name="Google Shape;343;p25"/>
          <p:cNvSpPr txBox="1"/>
          <p:nvPr/>
        </p:nvSpPr>
        <p:spPr>
          <a:xfrm>
            <a:off x="536400" y="1260000"/>
            <a:ext cx="50373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Сделайте колонку purpose_category в которую войдут следующие категории:</a:t>
            </a:r>
            <a:endParaRPr/>
          </a:p>
          <a:p>
            <a:pPr indent="-171450" lvl="0" marL="17145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операции с автомобилем,</a:t>
            </a:r>
            <a:endParaRPr/>
          </a:p>
          <a:p>
            <a:pPr indent="-171450" lvl="0" marL="17145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операции с недвижимостью,</a:t>
            </a:r>
            <a:endParaRPr/>
          </a:p>
          <a:p>
            <a:pPr indent="-171450" lvl="0" marL="17145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проведение свадьбы,</a:t>
            </a:r>
            <a:endParaRPr/>
          </a:p>
          <a:p>
            <a:pPr indent="-171450" lvl="0" marL="17145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получение образования</a:t>
            </a:r>
            <a:endParaRPr/>
          </a:p>
          <a:p>
            <a:pPr indent="-101600" lvl="0" marL="17145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чат напишите какое количество строк у вас получилось в каждой категории.</a:t>
            </a:r>
            <a:endParaRPr/>
          </a:p>
        </p:txBody>
      </p:sp>
      <p:sp>
        <p:nvSpPr>
          <p:cNvPr id="344" name="Google Shape;344;p25"/>
          <p:cNvSpPr/>
          <p:nvPr/>
        </p:nvSpPr>
        <p:spPr>
          <a:xfrm>
            <a:off x="5573700" y="1440000"/>
            <a:ext cx="3163900" cy="30600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20  минут</a:t>
            </a:r>
            <a:endParaRPr b="0" i="0" sz="3800" u="none" cap="none" strike="noStrike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6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Задание 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0" name="Google Shape;350;p2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Веб-технологии: вчера, сегодня, завтра</a:t>
            </a:r>
            <a:endParaRPr/>
          </a:p>
        </p:txBody>
      </p:sp>
      <p:sp>
        <p:nvSpPr>
          <p:cNvPr id="351" name="Google Shape;351;p26"/>
          <p:cNvSpPr txBox="1"/>
          <p:nvPr/>
        </p:nvSpPr>
        <p:spPr>
          <a:xfrm>
            <a:off x="536400" y="1260000"/>
            <a:ext cx="50373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Сделайте колонку purpose_category в которую войдут следующие категории:</a:t>
            </a:r>
            <a:endParaRPr/>
          </a:p>
          <a:p>
            <a:pPr indent="-171450" lvl="0" marL="17145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операции с автомобилем,</a:t>
            </a:r>
            <a:endParaRPr/>
          </a:p>
          <a:p>
            <a:pPr indent="-171450" lvl="0" marL="17145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операции с недвижимостью,</a:t>
            </a:r>
            <a:endParaRPr/>
          </a:p>
          <a:p>
            <a:pPr indent="-171450" lvl="0" marL="17145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проведение свадьбы,</a:t>
            </a:r>
            <a:endParaRPr/>
          </a:p>
          <a:p>
            <a:pPr indent="-171450" lvl="0" marL="17145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получение образования</a:t>
            </a:r>
            <a:endParaRPr/>
          </a:p>
          <a:p>
            <a:pPr indent="-101600" lvl="0" marL="17145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чат напишите какое количество строк у вас получилось в каждой категории.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2" name="Google Shape;352;p26"/>
          <p:cNvSpPr txBox="1"/>
          <p:nvPr/>
        </p:nvSpPr>
        <p:spPr>
          <a:xfrm>
            <a:off x="3055050" y="584814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ru" sz="6000" u="none" cap="none" strike="noStrike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&lt;&lt;20:00-&gt;&gt;</a:t>
            </a:r>
            <a:endParaRPr b="0" i="0" sz="6000" u="none" cap="none" strike="noStrike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53" name="Google Shape;35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Иерархическая и реляционная модели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9" name="Google Shape;359;p27"/>
          <p:cNvSpPr txBox="1"/>
          <p:nvPr/>
        </p:nvSpPr>
        <p:spPr>
          <a:xfrm>
            <a:off x="541776" y="1260000"/>
            <a:ext cx="3852000" cy="2766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Иерархическая модель</a:t>
            </a: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 представляет собой совокупность элементов, расположенных в порядке их подчинения от общего к частному и образующих перевернутое по структуре дерево (граф).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Реляционная модель</a:t>
            </a: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 данных объекты и связи между ними представляет в виде таблиц, при этом связи тоже рассматриваются как объекты. Все строки, составляющие таблицу в реляционной базе данных, должны иметь первичный ключ. Все современные средства СУБД поддерживают реляционную модель данных.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2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1. Веб-технологии: вчера, сегодня, завтра</a:t>
            </a:r>
            <a:endParaRPr/>
          </a:p>
        </p:txBody>
      </p:sp>
      <p:pic>
        <p:nvPicPr>
          <p:cNvPr id="361" name="Google Shape;36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2434" y="3093861"/>
            <a:ext cx="3402360" cy="169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2434" y="827617"/>
            <a:ext cx="3019778" cy="188245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7"/>
          <p:cNvSpPr txBox="1"/>
          <p:nvPr/>
        </p:nvSpPr>
        <p:spPr>
          <a:xfrm>
            <a:off x="5042435" y="2643255"/>
            <a:ext cx="29557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иерархической модели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7"/>
          <p:cNvSpPr txBox="1"/>
          <p:nvPr/>
        </p:nvSpPr>
        <p:spPr>
          <a:xfrm>
            <a:off x="5042434" y="4792133"/>
            <a:ext cx="29557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реляционной модели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Веб-технологии: вчера, сегодня, завтра</a:t>
            </a:r>
            <a:endParaRPr/>
          </a:p>
        </p:txBody>
      </p:sp>
      <p:sp>
        <p:nvSpPr>
          <p:cNvPr id="370" name="Google Shape;370;p28"/>
          <p:cNvSpPr txBox="1"/>
          <p:nvPr/>
        </p:nvSpPr>
        <p:spPr>
          <a:xfrm>
            <a:off x="555902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3шщ</a:t>
            </a:r>
            <a:endParaRPr b="0" i="0" sz="1800" u="none" cap="none" strike="noStrik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1" name="Google Shape;371;p28"/>
          <p:cNvSpPr txBox="1"/>
          <p:nvPr/>
        </p:nvSpPr>
        <p:spPr>
          <a:xfrm>
            <a:off x="536400" y="1260000"/>
            <a:ext cx="41688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Постройте иерархическую и реляционную модели описывающие структуру предприятия состоящие из объектов Отдел, Начальник, Сотрудник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Нарисуйте схему моделей используя </a:t>
            </a:r>
            <a:r>
              <a:rPr b="0" i="0" lang="ru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app.diagrams.net</a:t>
            </a: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поделитесь картинкой в чате.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2" name="Google Shape;372;p28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15 минут</a:t>
            </a:r>
            <a:endParaRPr b="0" i="0" sz="3800" u="none" cap="none" strike="noStrike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Веб-технологии: вчера, сегодня, завтра</a:t>
            </a:r>
            <a:endParaRPr/>
          </a:p>
        </p:txBody>
      </p:sp>
      <p:sp>
        <p:nvSpPr>
          <p:cNvPr id="378" name="Google Shape;378;p29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</a:t>
            </a:r>
            <a:endParaRPr b="0" i="0" sz="1800" u="none" cap="none" strike="noStrik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9" name="Google Shape;379;p29"/>
          <p:cNvSpPr txBox="1"/>
          <p:nvPr/>
        </p:nvSpPr>
        <p:spPr>
          <a:xfrm>
            <a:off x="536400" y="1260000"/>
            <a:ext cx="41688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Постройте иерархическую и реляционную модели описывающие структуру предприятия состоящие из объектов Отдел, Начальник, Сотрудник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Нарисуйте схему моделей используя </a:t>
            </a:r>
            <a:r>
              <a:rPr b="0" i="0" lang="ru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app.diagrams.net</a:t>
            </a: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поделитесь картинкой в чате.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0" name="Google Shape;380;p29"/>
          <p:cNvSpPr txBox="1"/>
          <p:nvPr/>
        </p:nvSpPr>
        <p:spPr>
          <a:xfrm>
            <a:off x="2919588" y="748500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ru" sz="6000" u="none" cap="none" strike="noStrike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&lt;&lt;15:00-&gt;&gt;</a:t>
            </a:r>
            <a:endParaRPr b="0" i="0" sz="6000" u="none" cap="none" strike="noStrike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81" name="Google Shape;38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4776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78" name="Google Shape;178;p3"/>
          <p:cNvSpPr txBox="1"/>
          <p:nvPr>
            <p:ph idx="1" type="subTitle"/>
          </p:nvPr>
        </p:nvSpPr>
        <p:spPr>
          <a:xfrm>
            <a:off x="540000" y="1163100"/>
            <a:ext cx="3852000" cy="3065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Тенденции в бизнес аналитике</a:t>
            </a:r>
            <a:endParaRPr/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Понимание бизнеса и данных</a:t>
            </a:r>
            <a:endParaRPr/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Подготовка и преобразование данных</a:t>
            </a:r>
            <a:endParaRPr/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Исследование и визуализация данных</a:t>
            </a:r>
            <a:endParaRPr/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Моделирование</a:t>
            </a:r>
            <a:endParaRPr/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</a:rPr>
              <a:t>Оценка</a:t>
            </a:r>
            <a:endParaRPr/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Развертывание</a:t>
            </a:r>
            <a:endParaRPr/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</a:rPr>
              <a:t>Таблицы фактов и измерений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9" name="Google Shape;179;p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387" name="Google Shape;38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0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36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1" name="Google Shape;391;p30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2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2" name="Google Shape;392;p30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Спасибо за внимание</a:t>
            </a:r>
            <a:endParaRPr/>
          </a:p>
        </p:txBody>
      </p:sp>
      <p:sp>
        <p:nvSpPr>
          <p:cNvPr id="398" name="Google Shape;398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descr="preencoded.png" id="399" name="Google Shape;39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5750" y="3036189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185" name="Google Shape;185;p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1. Веб-технологии: вчера, сегодня, завтра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Ключевые показатели эффективности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Бизнес аналитика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Индекс оценки бизнеса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91" name="Google Shape;191;p5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Что такое BI?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" name="Google Shape;192;p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Ключевые показатели эффективности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rgbClr val="00FF00"/>
                </a:highlight>
              </a:rPr>
              <a:t>Бизнес аналитика</a:t>
            </a:r>
            <a:endParaRPr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Индекс оценки бизнеса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98" name="Google Shape;198;p6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Что такое BI?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9" name="Google Shape;199;p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Выявлять рыночные тенденции и повышать эффективность бизнеса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Установить критерии процессов внутри компании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Оба варианта верны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05" name="Google Shape;205;p7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Для чего нужна бизнес-аналитика?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" name="Google Shape;206;p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Выявлять рыночные тенденции и повышать эффективность бизнеса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Установить критерии процессов внутри компании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rgbClr val="00FF00"/>
                </a:highlight>
              </a:rPr>
              <a:t>Оба варианта верны</a:t>
            </a:r>
            <a:endParaRPr>
              <a:solidFill>
                <a:schemeClr val="dk1"/>
              </a:solidFill>
              <a:highlight>
                <a:srgbClr val="00FF00"/>
              </a:highlight>
            </a:endParaRPr>
          </a:p>
        </p:txBody>
      </p:sp>
      <p:sp>
        <p:nvSpPr>
          <p:cNvPr id="212" name="Google Shape;212;p8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Для чего нужна бизнес-аналитика?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3" name="Google Shape;213;p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Извлечение, трансформация, загрузка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Извлечение, подготовка, моделирование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19" name="Google Shape;219;p9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Что входит в понятие анализ данных?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0" name="Google Shape;220;p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Веб-технологии: вчера, сегодня, завтра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